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6" d="100"/>
          <a:sy n="116" d="100"/>
        </p:scale>
        <p:origin x="7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EF1453-2649-47D5-B4F8-A8B04C49F1F0}"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E3BFD-ACF7-4AE7-8FA2-48BB84C07EF0}" type="slidenum">
              <a:rPr lang="en-US" smtClean="0"/>
              <a:t>‹#›</a:t>
            </a:fld>
            <a:endParaRPr lang="en-US"/>
          </a:p>
        </p:txBody>
      </p:sp>
    </p:spTree>
    <p:extLst>
      <p:ext uri="{BB962C8B-B14F-4D97-AF65-F5344CB8AC3E}">
        <p14:creationId xmlns:p14="http://schemas.microsoft.com/office/powerpoint/2010/main" val="138418463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EF1453-2649-47D5-B4F8-A8B04C49F1F0}"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E3BFD-ACF7-4AE7-8FA2-48BB84C07EF0}" type="slidenum">
              <a:rPr lang="en-US" smtClean="0"/>
              <a:t>‹#›</a:t>
            </a:fld>
            <a:endParaRPr lang="en-US"/>
          </a:p>
        </p:txBody>
      </p:sp>
    </p:spTree>
    <p:extLst>
      <p:ext uri="{BB962C8B-B14F-4D97-AF65-F5344CB8AC3E}">
        <p14:creationId xmlns:p14="http://schemas.microsoft.com/office/powerpoint/2010/main" val="225186780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EF1453-2649-47D5-B4F8-A8B04C49F1F0}"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E3BFD-ACF7-4AE7-8FA2-48BB84C07EF0}" type="slidenum">
              <a:rPr lang="en-US" smtClean="0"/>
              <a:t>‹#›</a:t>
            </a:fld>
            <a:endParaRPr lang="en-US"/>
          </a:p>
        </p:txBody>
      </p:sp>
    </p:spTree>
    <p:extLst>
      <p:ext uri="{BB962C8B-B14F-4D97-AF65-F5344CB8AC3E}">
        <p14:creationId xmlns:p14="http://schemas.microsoft.com/office/powerpoint/2010/main" val="157291309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EF1453-2649-47D5-B4F8-A8B04C49F1F0}"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E3BFD-ACF7-4AE7-8FA2-48BB84C07EF0}" type="slidenum">
              <a:rPr lang="en-US" smtClean="0"/>
              <a:t>‹#›</a:t>
            </a:fld>
            <a:endParaRPr lang="en-US"/>
          </a:p>
        </p:txBody>
      </p:sp>
    </p:spTree>
    <p:extLst>
      <p:ext uri="{BB962C8B-B14F-4D97-AF65-F5344CB8AC3E}">
        <p14:creationId xmlns:p14="http://schemas.microsoft.com/office/powerpoint/2010/main" val="291451067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EF1453-2649-47D5-B4F8-A8B04C49F1F0}"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E3BFD-ACF7-4AE7-8FA2-48BB84C07EF0}" type="slidenum">
              <a:rPr lang="en-US" smtClean="0"/>
              <a:t>‹#›</a:t>
            </a:fld>
            <a:endParaRPr lang="en-US"/>
          </a:p>
        </p:txBody>
      </p:sp>
    </p:spTree>
    <p:extLst>
      <p:ext uri="{BB962C8B-B14F-4D97-AF65-F5344CB8AC3E}">
        <p14:creationId xmlns:p14="http://schemas.microsoft.com/office/powerpoint/2010/main" val="80883468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EF1453-2649-47D5-B4F8-A8B04C49F1F0}" type="datetimeFigureOut">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E3BFD-ACF7-4AE7-8FA2-48BB84C07EF0}" type="slidenum">
              <a:rPr lang="en-US" smtClean="0"/>
              <a:t>‹#›</a:t>
            </a:fld>
            <a:endParaRPr lang="en-US"/>
          </a:p>
        </p:txBody>
      </p:sp>
    </p:spTree>
    <p:extLst>
      <p:ext uri="{BB962C8B-B14F-4D97-AF65-F5344CB8AC3E}">
        <p14:creationId xmlns:p14="http://schemas.microsoft.com/office/powerpoint/2010/main" val="35519049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EF1453-2649-47D5-B4F8-A8B04C49F1F0}" type="datetimeFigureOut">
              <a:rPr lang="en-US" smtClean="0"/>
              <a:t>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2E3BFD-ACF7-4AE7-8FA2-48BB84C07EF0}" type="slidenum">
              <a:rPr lang="en-US" smtClean="0"/>
              <a:t>‹#›</a:t>
            </a:fld>
            <a:endParaRPr lang="en-US"/>
          </a:p>
        </p:txBody>
      </p:sp>
    </p:spTree>
    <p:extLst>
      <p:ext uri="{BB962C8B-B14F-4D97-AF65-F5344CB8AC3E}">
        <p14:creationId xmlns:p14="http://schemas.microsoft.com/office/powerpoint/2010/main" val="91689844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EF1453-2649-47D5-B4F8-A8B04C49F1F0}" type="datetimeFigureOut">
              <a:rPr lang="en-US" smtClean="0"/>
              <a:t>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2E3BFD-ACF7-4AE7-8FA2-48BB84C07EF0}" type="slidenum">
              <a:rPr lang="en-US" smtClean="0"/>
              <a:t>‹#›</a:t>
            </a:fld>
            <a:endParaRPr lang="en-US"/>
          </a:p>
        </p:txBody>
      </p:sp>
    </p:spTree>
    <p:extLst>
      <p:ext uri="{BB962C8B-B14F-4D97-AF65-F5344CB8AC3E}">
        <p14:creationId xmlns:p14="http://schemas.microsoft.com/office/powerpoint/2010/main" val="89692640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EF1453-2649-47D5-B4F8-A8B04C49F1F0}" type="datetimeFigureOut">
              <a:rPr lang="en-US" smtClean="0"/>
              <a:t>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2E3BFD-ACF7-4AE7-8FA2-48BB84C07EF0}" type="slidenum">
              <a:rPr lang="en-US" smtClean="0"/>
              <a:t>‹#›</a:t>
            </a:fld>
            <a:endParaRPr lang="en-US"/>
          </a:p>
        </p:txBody>
      </p:sp>
    </p:spTree>
    <p:extLst>
      <p:ext uri="{BB962C8B-B14F-4D97-AF65-F5344CB8AC3E}">
        <p14:creationId xmlns:p14="http://schemas.microsoft.com/office/powerpoint/2010/main" val="240945715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EF1453-2649-47D5-B4F8-A8B04C49F1F0}" type="datetimeFigureOut">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E3BFD-ACF7-4AE7-8FA2-48BB84C07EF0}" type="slidenum">
              <a:rPr lang="en-US" smtClean="0"/>
              <a:t>‹#›</a:t>
            </a:fld>
            <a:endParaRPr lang="en-US"/>
          </a:p>
        </p:txBody>
      </p:sp>
    </p:spTree>
    <p:extLst>
      <p:ext uri="{BB962C8B-B14F-4D97-AF65-F5344CB8AC3E}">
        <p14:creationId xmlns:p14="http://schemas.microsoft.com/office/powerpoint/2010/main" val="57760132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EF1453-2649-47D5-B4F8-A8B04C49F1F0}" type="datetimeFigureOut">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E3BFD-ACF7-4AE7-8FA2-48BB84C07EF0}" type="slidenum">
              <a:rPr lang="en-US" smtClean="0"/>
              <a:t>‹#›</a:t>
            </a:fld>
            <a:endParaRPr lang="en-US"/>
          </a:p>
        </p:txBody>
      </p:sp>
    </p:spTree>
    <p:extLst>
      <p:ext uri="{BB962C8B-B14F-4D97-AF65-F5344CB8AC3E}">
        <p14:creationId xmlns:p14="http://schemas.microsoft.com/office/powerpoint/2010/main" val="10506088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EF1453-2649-47D5-B4F8-A8B04C49F1F0}" type="datetimeFigureOut">
              <a:rPr lang="en-US" smtClean="0"/>
              <a:t>2/5/2015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E3BFD-ACF7-4AE7-8FA2-48BB84C07EF0}" type="slidenum">
              <a:rPr lang="en-US" smtClean="0"/>
              <a:t>‹#›</a:t>
            </a:fld>
            <a:endParaRPr lang="en-US"/>
          </a:p>
        </p:txBody>
      </p:sp>
    </p:spTree>
    <p:extLst>
      <p:ext uri="{BB962C8B-B14F-4D97-AF65-F5344CB8AC3E}">
        <p14:creationId xmlns:p14="http://schemas.microsoft.com/office/powerpoint/2010/main" val="290300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 t="3" r="63326" b="58666"/>
          <a:stretch/>
        </p:blipFill>
        <p:spPr>
          <a:xfrm rot="5400000">
            <a:off x="1837647" y="-831727"/>
            <a:ext cx="5510797" cy="8541734"/>
          </a:xfrm>
          <a:prstGeom prst="rect">
            <a:avLst/>
          </a:prstGeom>
        </p:spPr>
      </p:pic>
    </p:spTree>
    <p:extLst>
      <p:ext uri="{BB962C8B-B14F-4D97-AF65-F5344CB8AC3E}">
        <p14:creationId xmlns:p14="http://schemas.microsoft.com/office/powerpoint/2010/main" val="83159408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7956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3196936" y="3571009"/>
            <a:ext cx="2763983" cy="2899064"/>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Behavioral</a:t>
            </a:r>
            <a:endParaRPr lang="en-US" sz="3200" dirty="0">
              <a:solidFill>
                <a:schemeClr val="tx1"/>
              </a:solidFill>
            </a:endParaRPr>
          </a:p>
        </p:txBody>
      </p:sp>
      <p:sp>
        <p:nvSpPr>
          <p:cNvPr id="5" name="Flowchart: Connector 4"/>
          <p:cNvSpPr/>
          <p:nvPr/>
        </p:nvSpPr>
        <p:spPr>
          <a:xfrm>
            <a:off x="1575954" y="547254"/>
            <a:ext cx="2763983" cy="2899064"/>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Cognitive</a:t>
            </a:r>
            <a:endParaRPr lang="en-US" sz="3200" dirty="0">
              <a:solidFill>
                <a:schemeClr val="tx1"/>
              </a:solidFill>
            </a:endParaRPr>
          </a:p>
        </p:txBody>
      </p:sp>
      <p:sp>
        <p:nvSpPr>
          <p:cNvPr id="6" name="Flowchart: Connector 5"/>
          <p:cNvSpPr/>
          <p:nvPr/>
        </p:nvSpPr>
        <p:spPr>
          <a:xfrm>
            <a:off x="4849090" y="547254"/>
            <a:ext cx="2763983" cy="2899064"/>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Affective</a:t>
            </a:r>
            <a:endParaRPr lang="en-US" sz="3200" dirty="0">
              <a:solidFill>
                <a:schemeClr val="tx1"/>
              </a:solidFill>
            </a:endParaRPr>
          </a:p>
        </p:txBody>
      </p:sp>
    </p:spTree>
    <p:extLst>
      <p:ext uri="{BB962C8B-B14F-4D97-AF65-F5344CB8AC3E}">
        <p14:creationId xmlns:p14="http://schemas.microsoft.com/office/powerpoint/2010/main" val="422249555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7591" y="654627"/>
            <a:ext cx="2327564" cy="122612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Gospel</a:t>
            </a:r>
            <a:endParaRPr lang="en-US" sz="3200" dirty="0">
              <a:solidFill>
                <a:schemeClr val="tx1"/>
              </a:solidFill>
            </a:endParaRPr>
          </a:p>
        </p:txBody>
      </p:sp>
      <p:sp>
        <p:nvSpPr>
          <p:cNvPr id="3" name="Rounded Rectangle 2"/>
          <p:cNvSpPr/>
          <p:nvPr/>
        </p:nvSpPr>
        <p:spPr>
          <a:xfrm>
            <a:off x="3353234" y="2867890"/>
            <a:ext cx="2327564" cy="122612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Theology</a:t>
            </a:r>
            <a:endParaRPr lang="en-US" sz="3200" dirty="0">
              <a:solidFill>
                <a:schemeClr val="tx1"/>
              </a:solidFill>
            </a:endParaRPr>
          </a:p>
        </p:txBody>
      </p:sp>
      <p:pic>
        <p:nvPicPr>
          <p:cNvPr id="4" name="Picture 3"/>
          <p:cNvPicPr>
            <a:picLocks noChangeAspect="1"/>
          </p:cNvPicPr>
          <p:nvPr/>
        </p:nvPicPr>
        <p:blipFill>
          <a:blip r:embed="rId2"/>
          <a:stretch>
            <a:fillRect/>
          </a:stretch>
        </p:blipFill>
        <p:spPr>
          <a:xfrm>
            <a:off x="6288336" y="637063"/>
            <a:ext cx="2365453" cy="1243692"/>
          </a:xfrm>
          <a:prstGeom prst="rect">
            <a:avLst/>
          </a:prstGeom>
        </p:spPr>
      </p:pic>
      <p:cxnSp>
        <p:nvCxnSpPr>
          <p:cNvPr id="6" name="Straight Arrow Connector 5"/>
          <p:cNvCxnSpPr>
            <a:stCxn id="2" idx="2"/>
            <a:endCxn id="3" idx="1"/>
          </p:cNvCxnSpPr>
          <p:nvPr/>
        </p:nvCxnSpPr>
        <p:spPr>
          <a:xfrm>
            <a:off x="1631373" y="1880755"/>
            <a:ext cx="1721861" cy="1600199"/>
          </a:xfrm>
          <a:prstGeom prst="straightConnector1">
            <a:avLst/>
          </a:prstGeom>
          <a:ln w="508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3" idx="3"/>
            <a:endCxn id="4" idx="2"/>
          </p:cNvCxnSpPr>
          <p:nvPr/>
        </p:nvCxnSpPr>
        <p:spPr>
          <a:xfrm flipV="1">
            <a:off x="5680798" y="1880755"/>
            <a:ext cx="1790265" cy="1600199"/>
          </a:xfrm>
          <a:prstGeom prst="straightConnector1">
            <a:avLst/>
          </a:prstGeom>
          <a:ln w="508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381427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369128" y="498764"/>
            <a:ext cx="6452754" cy="5288972"/>
            <a:chOff x="1163782" y="498764"/>
            <a:chExt cx="6452754" cy="5288972"/>
          </a:xfrm>
        </p:grpSpPr>
        <p:cxnSp>
          <p:nvCxnSpPr>
            <p:cNvPr id="7" name="Straight Connector 6"/>
            <p:cNvCxnSpPr/>
            <p:nvPr/>
          </p:nvCxnSpPr>
          <p:spPr>
            <a:xfrm>
              <a:off x="1163782" y="498764"/>
              <a:ext cx="0" cy="528897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163782" y="5787736"/>
              <a:ext cx="645275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97427" y="498763"/>
            <a:ext cx="2171701" cy="584775"/>
          </a:xfrm>
          <a:prstGeom prst="rect">
            <a:avLst/>
          </a:prstGeom>
          <a:noFill/>
        </p:spPr>
        <p:txBody>
          <a:bodyPr wrap="square" rtlCol="0">
            <a:spAutoFit/>
          </a:bodyPr>
          <a:lstStyle/>
          <a:p>
            <a:pPr algn="r"/>
            <a:r>
              <a:rPr lang="en-US" sz="3200" dirty="0" smtClean="0">
                <a:solidFill>
                  <a:schemeClr val="bg1"/>
                </a:solidFill>
              </a:rPr>
              <a:t>Intellectual</a:t>
            </a:r>
            <a:endParaRPr lang="en-US" sz="3200" dirty="0">
              <a:solidFill>
                <a:schemeClr val="bg1"/>
              </a:solidFill>
            </a:endParaRPr>
          </a:p>
        </p:txBody>
      </p:sp>
      <p:sp>
        <p:nvSpPr>
          <p:cNvPr id="13" name="TextBox 12"/>
          <p:cNvSpPr txBox="1"/>
          <p:nvPr/>
        </p:nvSpPr>
        <p:spPr>
          <a:xfrm>
            <a:off x="197426" y="5202961"/>
            <a:ext cx="2171701" cy="584775"/>
          </a:xfrm>
          <a:prstGeom prst="rect">
            <a:avLst/>
          </a:prstGeom>
          <a:noFill/>
        </p:spPr>
        <p:txBody>
          <a:bodyPr wrap="square" rtlCol="0">
            <a:spAutoFit/>
          </a:bodyPr>
          <a:lstStyle/>
          <a:p>
            <a:pPr algn="r"/>
            <a:r>
              <a:rPr lang="en-US" sz="3200" dirty="0" smtClean="0">
                <a:solidFill>
                  <a:schemeClr val="bg1"/>
                </a:solidFill>
              </a:rPr>
              <a:t>MS Student</a:t>
            </a:r>
            <a:endParaRPr lang="en-US" sz="3200" dirty="0">
              <a:solidFill>
                <a:schemeClr val="bg1"/>
              </a:solidFill>
            </a:endParaRPr>
          </a:p>
        </p:txBody>
      </p:sp>
      <p:sp>
        <p:nvSpPr>
          <p:cNvPr id="14" name="TextBox 13"/>
          <p:cNvSpPr txBox="1"/>
          <p:nvPr/>
        </p:nvSpPr>
        <p:spPr>
          <a:xfrm>
            <a:off x="2292927" y="5888182"/>
            <a:ext cx="2171701" cy="584775"/>
          </a:xfrm>
          <a:prstGeom prst="rect">
            <a:avLst/>
          </a:prstGeom>
          <a:noFill/>
        </p:spPr>
        <p:txBody>
          <a:bodyPr wrap="square" rtlCol="0">
            <a:spAutoFit/>
          </a:bodyPr>
          <a:lstStyle/>
          <a:p>
            <a:r>
              <a:rPr lang="en-US" sz="3200" dirty="0" smtClean="0">
                <a:solidFill>
                  <a:schemeClr val="bg1"/>
                </a:solidFill>
              </a:rPr>
              <a:t>Seeker</a:t>
            </a:r>
            <a:endParaRPr lang="en-US" sz="3200" dirty="0">
              <a:solidFill>
                <a:schemeClr val="bg1"/>
              </a:solidFill>
            </a:endParaRPr>
          </a:p>
        </p:txBody>
      </p:sp>
      <p:sp>
        <p:nvSpPr>
          <p:cNvPr id="15" name="TextBox 14"/>
          <p:cNvSpPr txBox="1"/>
          <p:nvPr/>
        </p:nvSpPr>
        <p:spPr>
          <a:xfrm>
            <a:off x="6172201" y="5888181"/>
            <a:ext cx="2781301" cy="584775"/>
          </a:xfrm>
          <a:prstGeom prst="rect">
            <a:avLst/>
          </a:prstGeom>
          <a:noFill/>
        </p:spPr>
        <p:txBody>
          <a:bodyPr wrap="square" rtlCol="0">
            <a:spAutoFit/>
          </a:bodyPr>
          <a:lstStyle/>
          <a:p>
            <a:pPr algn="r"/>
            <a:r>
              <a:rPr lang="en-US" sz="3200" dirty="0" smtClean="0">
                <a:solidFill>
                  <a:schemeClr val="bg1"/>
                </a:solidFill>
              </a:rPr>
              <a:t>Spiritual Leader</a:t>
            </a:r>
            <a:endParaRPr lang="en-US" sz="3200" dirty="0">
              <a:solidFill>
                <a:schemeClr val="bg1"/>
              </a:solidFill>
            </a:endParaRPr>
          </a:p>
        </p:txBody>
      </p:sp>
      <p:sp>
        <p:nvSpPr>
          <p:cNvPr id="17" name="4-Point Star 16"/>
          <p:cNvSpPr/>
          <p:nvPr/>
        </p:nvSpPr>
        <p:spPr>
          <a:xfrm>
            <a:off x="5339196" y="5027467"/>
            <a:ext cx="529936" cy="44681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4-Point Star 17"/>
          <p:cNvSpPr/>
          <p:nvPr/>
        </p:nvSpPr>
        <p:spPr>
          <a:xfrm>
            <a:off x="2542308" y="5024004"/>
            <a:ext cx="529936" cy="44681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4-Point Star 18"/>
          <p:cNvSpPr/>
          <p:nvPr/>
        </p:nvSpPr>
        <p:spPr>
          <a:xfrm>
            <a:off x="6522027" y="4428258"/>
            <a:ext cx="529936" cy="44681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4-Point Star 19"/>
          <p:cNvSpPr/>
          <p:nvPr/>
        </p:nvSpPr>
        <p:spPr>
          <a:xfrm>
            <a:off x="7865919" y="813953"/>
            <a:ext cx="529936" cy="44681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4-Point Star 20"/>
          <p:cNvSpPr/>
          <p:nvPr/>
        </p:nvSpPr>
        <p:spPr>
          <a:xfrm>
            <a:off x="7051963" y="1232761"/>
            <a:ext cx="529936" cy="44681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4-Point Star 21"/>
          <p:cNvSpPr/>
          <p:nvPr/>
        </p:nvSpPr>
        <p:spPr>
          <a:xfrm>
            <a:off x="3871047" y="1002427"/>
            <a:ext cx="529936" cy="44681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4-Point Star 22"/>
          <p:cNvSpPr/>
          <p:nvPr/>
        </p:nvSpPr>
        <p:spPr>
          <a:xfrm>
            <a:off x="3927764" y="1413163"/>
            <a:ext cx="529936" cy="44681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4-Point Star 23"/>
          <p:cNvSpPr/>
          <p:nvPr/>
        </p:nvSpPr>
        <p:spPr>
          <a:xfrm>
            <a:off x="4317424" y="1636569"/>
            <a:ext cx="529936" cy="44681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4-Point Star 24"/>
          <p:cNvSpPr/>
          <p:nvPr/>
        </p:nvSpPr>
        <p:spPr>
          <a:xfrm>
            <a:off x="4777871" y="1847849"/>
            <a:ext cx="529936" cy="44681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4-Point Star 25"/>
          <p:cNvSpPr/>
          <p:nvPr/>
        </p:nvSpPr>
        <p:spPr>
          <a:xfrm>
            <a:off x="5382060" y="1289045"/>
            <a:ext cx="529936" cy="44681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4-Point Star 26"/>
          <p:cNvSpPr/>
          <p:nvPr/>
        </p:nvSpPr>
        <p:spPr>
          <a:xfrm>
            <a:off x="6310314" y="1615786"/>
            <a:ext cx="529936" cy="44681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4-Point Star 27"/>
          <p:cNvSpPr/>
          <p:nvPr/>
        </p:nvSpPr>
        <p:spPr>
          <a:xfrm>
            <a:off x="2923310" y="1289045"/>
            <a:ext cx="529936" cy="44681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4-Point Star 28"/>
          <p:cNvSpPr/>
          <p:nvPr/>
        </p:nvSpPr>
        <p:spPr>
          <a:xfrm>
            <a:off x="7619568" y="1484168"/>
            <a:ext cx="529936" cy="44681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4-Point Star 29"/>
          <p:cNvSpPr/>
          <p:nvPr/>
        </p:nvSpPr>
        <p:spPr>
          <a:xfrm>
            <a:off x="2458316" y="907179"/>
            <a:ext cx="529936" cy="44681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4-Point Star 30"/>
          <p:cNvSpPr/>
          <p:nvPr/>
        </p:nvSpPr>
        <p:spPr>
          <a:xfrm>
            <a:off x="4272396" y="3974523"/>
            <a:ext cx="529936" cy="44681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4-Point Star 31"/>
          <p:cNvSpPr/>
          <p:nvPr/>
        </p:nvSpPr>
        <p:spPr>
          <a:xfrm>
            <a:off x="2810742" y="3981448"/>
            <a:ext cx="529936" cy="44681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4-Point Star 32"/>
          <p:cNvSpPr/>
          <p:nvPr/>
        </p:nvSpPr>
        <p:spPr>
          <a:xfrm>
            <a:off x="5668241" y="3986644"/>
            <a:ext cx="529936" cy="44681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4-Point Star 33"/>
          <p:cNvSpPr/>
          <p:nvPr/>
        </p:nvSpPr>
        <p:spPr>
          <a:xfrm>
            <a:off x="3115542" y="4428258"/>
            <a:ext cx="529936" cy="44681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4-Point Star 34"/>
          <p:cNvSpPr/>
          <p:nvPr/>
        </p:nvSpPr>
        <p:spPr>
          <a:xfrm>
            <a:off x="2923310" y="2620812"/>
            <a:ext cx="529936" cy="44681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4-Point Star 35"/>
          <p:cNvSpPr/>
          <p:nvPr/>
        </p:nvSpPr>
        <p:spPr>
          <a:xfrm>
            <a:off x="3378777" y="2240972"/>
            <a:ext cx="529936" cy="44681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4-Point Star 36"/>
          <p:cNvSpPr/>
          <p:nvPr/>
        </p:nvSpPr>
        <p:spPr>
          <a:xfrm>
            <a:off x="5657852" y="2282537"/>
            <a:ext cx="529936" cy="44681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4-Point Star 37"/>
          <p:cNvSpPr/>
          <p:nvPr/>
        </p:nvSpPr>
        <p:spPr>
          <a:xfrm>
            <a:off x="4192732" y="2893571"/>
            <a:ext cx="529936" cy="44681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4-Point Star 38"/>
          <p:cNvSpPr/>
          <p:nvPr/>
        </p:nvSpPr>
        <p:spPr>
          <a:xfrm>
            <a:off x="5869132" y="3200398"/>
            <a:ext cx="529936" cy="44681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4-Point Star 39"/>
          <p:cNvSpPr/>
          <p:nvPr/>
        </p:nvSpPr>
        <p:spPr>
          <a:xfrm>
            <a:off x="6575282" y="2893571"/>
            <a:ext cx="529936" cy="44681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78679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694218" y="2363699"/>
            <a:ext cx="3449782" cy="4494300"/>
          </a:xfrm>
          <a:prstGeom prst="rect">
            <a:avLst/>
          </a:prstGeom>
          <a:noFill/>
        </p:spPr>
      </p:pic>
      <p:sp>
        <p:nvSpPr>
          <p:cNvPr id="3" name="Cloud 2"/>
          <p:cNvSpPr/>
          <p:nvPr/>
        </p:nvSpPr>
        <p:spPr>
          <a:xfrm>
            <a:off x="3283527" y="623454"/>
            <a:ext cx="4135582" cy="2192482"/>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God is Triune?</a:t>
            </a:r>
            <a:endParaRPr lang="en-US" sz="3200" dirty="0">
              <a:solidFill>
                <a:schemeClr val="tx1"/>
              </a:solidFill>
            </a:endParaRPr>
          </a:p>
        </p:txBody>
      </p:sp>
      <p:sp>
        <p:nvSpPr>
          <p:cNvPr id="4" name="TextBox 3"/>
          <p:cNvSpPr txBox="1"/>
          <p:nvPr/>
        </p:nvSpPr>
        <p:spPr>
          <a:xfrm>
            <a:off x="0" y="6488667"/>
            <a:ext cx="4364182" cy="400110"/>
          </a:xfrm>
          <a:prstGeom prst="rect">
            <a:avLst/>
          </a:prstGeom>
          <a:noFill/>
        </p:spPr>
        <p:txBody>
          <a:bodyPr wrap="square" rtlCol="0">
            <a:spAutoFit/>
          </a:bodyPr>
          <a:lstStyle/>
          <a:p>
            <a:r>
              <a:rPr lang="en-US" sz="2000" dirty="0" smtClean="0"/>
              <a:t>image from cliparts.co</a:t>
            </a:r>
            <a:endParaRPr lang="en-US" sz="2000" dirty="0"/>
          </a:p>
        </p:txBody>
      </p:sp>
    </p:spTree>
    <p:extLst>
      <p:ext uri="{BB962C8B-B14F-4D97-AF65-F5344CB8AC3E}">
        <p14:creationId xmlns:p14="http://schemas.microsoft.com/office/powerpoint/2010/main" val="18638117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445"/>
            <a:ext cx="9147713" cy="5122719"/>
          </a:xfrm>
          <a:prstGeom prst="rect">
            <a:avLst/>
          </a:prstGeom>
        </p:spPr>
      </p:pic>
      <p:sp>
        <p:nvSpPr>
          <p:cNvPr id="3" name="TextBox 2"/>
          <p:cNvSpPr txBox="1"/>
          <p:nvPr/>
        </p:nvSpPr>
        <p:spPr>
          <a:xfrm>
            <a:off x="0" y="6488667"/>
            <a:ext cx="4364182" cy="400110"/>
          </a:xfrm>
          <a:prstGeom prst="rect">
            <a:avLst/>
          </a:prstGeom>
          <a:noFill/>
        </p:spPr>
        <p:txBody>
          <a:bodyPr wrap="square" rtlCol="0">
            <a:spAutoFit/>
          </a:bodyPr>
          <a:lstStyle/>
          <a:p>
            <a:r>
              <a:rPr lang="en-US" sz="2000" dirty="0" smtClean="0"/>
              <a:t>image from hqwallbase.com</a:t>
            </a:r>
            <a:endParaRPr lang="en-US" sz="2000" dirty="0"/>
          </a:p>
        </p:txBody>
      </p:sp>
    </p:spTree>
    <p:extLst>
      <p:ext uri="{BB962C8B-B14F-4D97-AF65-F5344CB8AC3E}">
        <p14:creationId xmlns:p14="http://schemas.microsoft.com/office/powerpoint/2010/main" val="426112105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494085"/>
          </a:xfrm>
          <a:prstGeom prst="rect">
            <a:avLst/>
          </a:prstGeom>
        </p:spPr>
        <p:txBody>
          <a:bodyPr wrap="square">
            <a:spAutoFit/>
          </a:bodyPr>
          <a:lstStyle/>
          <a:p>
            <a:r>
              <a:rPr lang="en-US" sz="3200" b="1" i="0" u="none" strike="noStrike" baseline="0" dirty="0" smtClean="0">
                <a:solidFill>
                  <a:srgbClr val="FFFF00"/>
                </a:solidFill>
                <a:latin typeface="Calibri" panose="020F0502020204030204" pitchFamily="34" charset="0"/>
              </a:rPr>
              <a:t>Reflect</a:t>
            </a:r>
            <a:r>
              <a:rPr lang="en-US" sz="3200" b="1" i="0" u="none" strike="noStrike" baseline="0" dirty="0" smtClean="0">
                <a:solidFill>
                  <a:schemeClr val="bg1"/>
                </a:solidFill>
                <a:latin typeface="Calibri" panose="020F0502020204030204" pitchFamily="34" charset="0"/>
              </a:rPr>
              <a:t>: </a:t>
            </a:r>
            <a:endParaRPr lang="en-US" sz="3200" b="1" i="0" u="none" strike="noStrike" baseline="0" dirty="0" smtClean="0">
              <a:solidFill>
                <a:schemeClr val="bg1"/>
              </a:solidFill>
              <a:latin typeface="Calibri" panose="020F0502020204030204" pitchFamily="34" charset="0"/>
            </a:endParaRPr>
          </a:p>
          <a:p>
            <a:r>
              <a:rPr lang="en-US" sz="3200" b="0" i="0" u="none" strike="noStrike" baseline="0" dirty="0" smtClean="0">
                <a:solidFill>
                  <a:schemeClr val="bg1"/>
                </a:solidFill>
                <a:latin typeface="Calibri" panose="020F0502020204030204" pitchFamily="34" charset="0"/>
              </a:rPr>
              <a:t>If </a:t>
            </a:r>
            <a:r>
              <a:rPr lang="en-US" sz="3200" b="0" i="0" u="none" strike="noStrike" baseline="0" dirty="0" smtClean="0">
                <a:solidFill>
                  <a:schemeClr val="bg1"/>
                </a:solidFill>
                <a:latin typeface="Calibri" panose="020F0502020204030204" pitchFamily="34" charset="0"/>
              </a:rPr>
              <a:t>believers are </a:t>
            </a:r>
            <a:endParaRPr lang="en-US" sz="3200" b="0" i="0" u="none" strike="noStrike" baseline="0" dirty="0" smtClean="0">
              <a:solidFill>
                <a:schemeClr val="bg1"/>
              </a:solidFill>
              <a:latin typeface="Calibri" panose="020F0502020204030204" pitchFamily="34" charset="0"/>
            </a:endParaRPr>
          </a:p>
          <a:p>
            <a:r>
              <a:rPr lang="en-US" sz="3200" b="0" i="0" u="none" strike="noStrike" baseline="0" dirty="0" smtClean="0">
                <a:solidFill>
                  <a:schemeClr val="bg1"/>
                </a:solidFill>
                <a:latin typeface="Calibri" panose="020F0502020204030204" pitchFamily="34" charset="0"/>
              </a:rPr>
              <a:t>branches </a:t>
            </a:r>
            <a:r>
              <a:rPr lang="en-US" sz="3200" b="0" i="0" u="none" strike="noStrike" baseline="0" dirty="0" smtClean="0">
                <a:solidFill>
                  <a:schemeClr val="bg1"/>
                </a:solidFill>
                <a:latin typeface="Calibri" panose="020F0502020204030204" pitchFamily="34" charset="0"/>
              </a:rPr>
              <a:t>of the </a:t>
            </a:r>
            <a:endParaRPr lang="en-US" sz="3200" b="0" i="0" u="none" strike="noStrike" baseline="0" dirty="0" smtClean="0">
              <a:solidFill>
                <a:schemeClr val="bg1"/>
              </a:solidFill>
              <a:latin typeface="Calibri" panose="020F0502020204030204" pitchFamily="34" charset="0"/>
            </a:endParaRPr>
          </a:p>
          <a:p>
            <a:r>
              <a:rPr lang="en-US" sz="3200" b="0" i="0" u="none" strike="noStrike" baseline="0" dirty="0" smtClean="0">
                <a:solidFill>
                  <a:schemeClr val="bg1"/>
                </a:solidFill>
                <a:latin typeface="Calibri" panose="020F0502020204030204" pitchFamily="34" charset="0"/>
              </a:rPr>
              <a:t>vine </a:t>
            </a:r>
            <a:r>
              <a:rPr lang="en-US" sz="3200" b="0" i="0" u="none" strike="noStrike" baseline="0" dirty="0" smtClean="0">
                <a:solidFill>
                  <a:schemeClr val="bg1"/>
                </a:solidFill>
                <a:latin typeface="Calibri" panose="020F0502020204030204" pitchFamily="34" charset="0"/>
              </a:rPr>
              <a:t>that is </a:t>
            </a:r>
            <a:r>
              <a:rPr lang="en-US" sz="3200" b="0" i="0" u="none" strike="noStrike" baseline="0" dirty="0" smtClean="0">
                <a:solidFill>
                  <a:schemeClr val="bg1"/>
                </a:solidFill>
                <a:latin typeface="Calibri" panose="020F0502020204030204" pitchFamily="34" charset="0"/>
              </a:rPr>
              <a:t>Christ, </a:t>
            </a:r>
            <a:r>
              <a:rPr lang="en-US" sz="3200" b="0" i="0" u="none" strike="noStrike" baseline="0" dirty="0" smtClean="0">
                <a:solidFill>
                  <a:schemeClr val="bg1"/>
                </a:solidFill>
                <a:latin typeface="Calibri" panose="020F0502020204030204" pitchFamily="34" charset="0"/>
              </a:rPr>
              <a:t>what is the source of our life and vitality? Can we </a:t>
            </a:r>
            <a:endParaRPr lang="en-US" sz="3200" b="0" i="0" u="none" strike="noStrike" baseline="0" dirty="0" smtClean="0">
              <a:solidFill>
                <a:schemeClr val="bg1"/>
              </a:solidFill>
              <a:latin typeface="Calibri" panose="020F0502020204030204" pitchFamily="34" charset="0"/>
            </a:endParaRPr>
          </a:p>
          <a:p>
            <a:r>
              <a:rPr lang="en-US" sz="3200" b="0" i="0" u="none" strike="noStrike" baseline="0" dirty="0" smtClean="0">
                <a:solidFill>
                  <a:schemeClr val="bg1"/>
                </a:solidFill>
                <a:latin typeface="Calibri" panose="020F0502020204030204" pitchFamily="34" charset="0"/>
              </a:rPr>
              <a:t>have </a:t>
            </a:r>
            <a:r>
              <a:rPr lang="en-US" sz="3200" b="0" i="0" u="none" strike="noStrike" baseline="0" dirty="0" smtClean="0">
                <a:solidFill>
                  <a:schemeClr val="bg1"/>
                </a:solidFill>
                <a:latin typeface="Calibri" panose="020F0502020204030204" pitchFamily="34" charset="0"/>
              </a:rPr>
              <a:t>true life </a:t>
            </a:r>
            <a:endParaRPr lang="en-US" sz="3200" b="0" i="0" u="none" strike="noStrike" baseline="0" dirty="0" smtClean="0">
              <a:solidFill>
                <a:schemeClr val="bg1"/>
              </a:solidFill>
              <a:latin typeface="Calibri" panose="020F0502020204030204" pitchFamily="34" charset="0"/>
            </a:endParaRPr>
          </a:p>
          <a:p>
            <a:r>
              <a:rPr lang="en-US" sz="3200" b="0" i="0" u="none" strike="noStrike" baseline="0" dirty="0" smtClean="0">
                <a:solidFill>
                  <a:schemeClr val="bg1"/>
                </a:solidFill>
                <a:latin typeface="Calibri" panose="020F0502020204030204" pitchFamily="34" charset="0"/>
              </a:rPr>
              <a:t>apart </a:t>
            </a:r>
            <a:r>
              <a:rPr lang="en-US" sz="3200" b="0" i="0" u="none" strike="noStrike" baseline="0" dirty="0" smtClean="0">
                <a:solidFill>
                  <a:schemeClr val="bg1"/>
                </a:solidFill>
                <a:latin typeface="Calibri" panose="020F0502020204030204" pitchFamily="34" charset="0"/>
              </a:rPr>
              <a:t>from Christ? Can we be fruitful for God apart from Christ? What do you think about the relative importance of our own efforts to accomplish things compared to the importance of remaining closely connected with Christ? Should this change how you approach daily life? how you approach helping others or serving in church? </a:t>
            </a:r>
            <a:endParaRPr lang="en-US" sz="3200" dirty="0">
              <a:solidFill>
                <a:schemeClr val="bg1"/>
              </a:solidFill>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05" t="4666" r="64998" b="5994"/>
          <a:stretch/>
        </p:blipFill>
        <p:spPr>
          <a:xfrm rot="5400000">
            <a:off x="4663440" y="-1645920"/>
            <a:ext cx="2834640" cy="6126480"/>
          </a:xfrm>
          <a:prstGeom prst="rect">
            <a:avLst/>
          </a:prstGeom>
        </p:spPr>
      </p:pic>
      <p:sp>
        <p:nvSpPr>
          <p:cNvPr id="4" name="Oval 3"/>
          <p:cNvSpPr/>
          <p:nvPr/>
        </p:nvSpPr>
        <p:spPr>
          <a:xfrm>
            <a:off x="3017520" y="1878227"/>
            <a:ext cx="1126112" cy="626075"/>
          </a:xfrm>
          <a:prstGeom prst="ellipse">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4" idx="0"/>
          </p:cNvCxnSpPr>
          <p:nvPr/>
        </p:nvCxnSpPr>
        <p:spPr>
          <a:xfrm flipH="1" flipV="1">
            <a:off x="1491049" y="494270"/>
            <a:ext cx="2089527" cy="138395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11648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488667"/>
            <a:ext cx="4364182" cy="400110"/>
          </a:xfrm>
          <a:prstGeom prst="rect">
            <a:avLst/>
          </a:prstGeom>
          <a:noFill/>
        </p:spPr>
        <p:txBody>
          <a:bodyPr wrap="square" rtlCol="0">
            <a:spAutoFit/>
          </a:bodyPr>
          <a:lstStyle/>
          <a:p>
            <a:r>
              <a:rPr lang="en-US" sz="2000" dirty="0" smtClean="0"/>
              <a:t>image by Jessica Willett</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073" y="374073"/>
            <a:ext cx="8401050" cy="4800600"/>
          </a:xfrm>
          <a:prstGeom prst="rect">
            <a:avLst/>
          </a:prstGeom>
        </p:spPr>
      </p:pic>
    </p:spTree>
    <p:extLst>
      <p:ext uri="{BB962C8B-B14F-4D97-AF65-F5344CB8AC3E}">
        <p14:creationId xmlns:p14="http://schemas.microsoft.com/office/powerpoint/2010/main" val="213807603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844" y="444691"/>
            <a:ext cx="7917873" cy="6043976"/>
          </a:xfrm>
          <a:prstGeom prst="rect">
            <a:avLst/>
          </a:prstGeom>
        </p:spPr>
      </p:pic>
      <p:sp>
        <p:nvSpPr>
          <p:cNvPr id="3" name="TextBox 2"/>
          <p:cNvSpPr txBox="1"/>
          <p:nvPr/>
        </p:nvSpPr>
        <p:spPr>
          <a:xfrm>
            <a:off x="0" y="6488667"/>
            <a:ext cx="4364182" cy="400110"/>
          </a:xfrm>
          <a:prstGeom prst="rect">
            <a:avLst/>
          </a:prstGeom>
          <a:noFill/>
        </p:spPr>
        <p:txBody>
          <a:bodyPr wrap="square" rtlCol="0">
            <a:spAutoFit/>
          </a:bodyPr>
          <a:lstStyle/>
          <a:p>
            <a:r>
              <a:rPr lang="en-US" sz="2000" dirty="0" smtClean="0"/>
              <a:t>image from tillhecomes.org</a:t>
            </a:r>
            <a:endParaRPr lang="en-US" sz="2000" dirty="0"/>
          </a:p>
        </p:txBody>
      </p:sp>
    </p:spTree>
    <p:extLst>
      <p:ext uri="{BB962C8B-B14F-4D97-AF65-F5344CB8AC3E}">
        <p14:creationId xmlns:p14="http://schemas.microsoft.com/office/powerpoint/2010/main" val="23959982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485</TotalTime>
  <Words>115</Words>
  <Application>Microsoft Office PowerPoint</Application>
  <PresentationFormat>On-screen Show (4:3)</PresentationFormat>
  <Paragraphs>20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12</cp:revision>
  <dcterms:created xsi:type="dcterms:W3CDTF">2015-02-04T13:44:20Z</dcterms:created>
  <dcterms:modified xsi:type="dcterms:W3CDTF">2015-02-05T13:28:26Z</dcterms:modified>
</cp:coreProperties>
</file>